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85" r:id="rId14"/>
    <p:sldId id="344" r:id="rId15"/>
    <p:sldId id="319" r:id="rId16"/>
    <p:sldId id="318" r:id="rId17"/>
    <p:sldId id="324" r:id="rId18"/>
    <p:sldId id="349" r:id="rId19"/>
    <p:sldId id="351" r:id="rId20"/>
    <p:sldId id="352" r:id="rId21"/>
    <p:sldId id="350" r:id="rId22"/>
    <p:sldId id="386" r:id="rId23"/>
    <p:sldId id="342" r:id="rId24"/>
    <p:sldId id="376" r:id="rId25"/>
    <p:sldId id="377" r:id="rId26"/>
    <p:sldId id="337" r:id="rId27"/>
    <p:sldId id="353" r:id="rId28"/>
    <p:sldId id="387" r:id="rId29"/>
    <p:sldId id="355" r:id="rId30"/>
    <p:sldId id="363" r:id="rId31"/>
    <p:sldId id="356" r:id="rId32"/>
    <p:sldId id="332" r:id="rId33"/>
    <p:sldId id="378" r:id="rId34"/>
    <p:sldId id="381" r:id="rId35"/>
    <p:sldId id="379" r:id="rId36"/>
    <p:sldId id="380" r:id="rId37"/>
    <p:sldId id="367" r:id="rId38"/>
    <p:sldId id="368" r:id="rId39"/>
    <p:sldId id="369" r:id="rId40"/>
    <p:sldId id="382" r:id="rId41"/>
    <p:sldId id="383" r:id="rId42"/>
    <p:sldId id="384" r:id="rId43"/>
    <p:sldId id="374" r:id="rId44"/>
    <p:sldId id="267" r:id="rId45"/>
    <p:sldId id="313" r:id="rId46"/>
    <p:sldId id="334" r:id="rId47"/>
    <p:sldId id="335" r:id="rId48"/>
    <p:sldId id="373" r:id="rId49"/>
    <p:sldId id="339" r:id="rId50"/>
    <p:sldId id="27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52"/>
    <p:restoredTop sz="96395"/>
  </p:normalViewPr>
  <p:slideViewPr>
    <p:cSldViewPr snapToGrid="0" snapToObjects="1">
      <p:cViewPr varScale="1">
        <p:scale>
          <a:sx n="131" d="100"/>
          <a:sy n="131" d="100"/>
        </p:scale>
        <p:origin x="216" y="632"/>
      </p:cViewPr>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9/7/22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07.09.22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07.09.22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07.09.22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07.09.22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07.09.22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07.09.22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07.09.22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07.09.22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07.09.22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07.09.22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07.09.22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07.09.22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/01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16115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7" name="Picture 6">
            <a:extLst>
              <a:ext uri="{FF2B5EF4-FFF2-40B4-BE49-F238E27FC236}">
                <a16:creationId xmlns:a16="http://schemas.microsoft.com/office/drawing/2014/main" id="{EC33530F-BDF9-6F8E-0752-E9E3FA07310F}"/>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pic>
        <p:nvPicPr>
          <p:cNvPr id="6" name="Picture 5">
            <a:extLst>
              <a:ext uri="{FF2B5EF4-FFF2-40B4-BE49-F238E27FC236}">
                <a16:creationId xmlns:a16="http://schemas.microsoft.com/office/drawing/2014/main" id="{3BBED0E8-1E5C-62FD-E4D8-AF6DD4BCFDE6}"/>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3302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pic>
        <p:nvPicPr>
          <p:cNvPr id="6" name="Picture 5">
            <a:extLst>
              <a:ext uri="{FF2B5EF4-FFF2-40B4-BE49-F238E27FC236}">
                <a16:creationId xmlns:a16="http://schemas.microsoft.com/office/drawing/2014/main" id="{47B5586B-A603-CD9C-9E77-1BCBD79AE022}"/>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86566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a:t>Live Coding </a:t>
            </a:r>
            <a:r>
              <a:rPr lang="de-DE" dirty="0" err="1"/>
              <a:t>factory</a:t>
            </a:r>
            <a:r>
              <a:rPr lang="de-DE" dirty="0"/>
              <a:t> </a:t>
            </a:r>
            <a:r>
              <a:rPr lang="de-DE" dirty="0" err="1"/>
              <a:t>methods</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walker</a:t>
            </a:r>
            <a:r>
              <a:rPr lang="de-DE" sz="1400" dirty="0">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factory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method</a:t>
            </a:r>
            <a:r>
              <a:rPr lang="de-DE" sz="1400" dirty="0">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9188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141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02a </a:t>
            </a:r>
            <a:r>
              <a:rPr lang="en-GB" sz="1400" dirty="0" err="1">
                <a:latin typeface="Courier New" panose="02070309020205020404" pitchFamily="49" charset="0"/>
                <a:cs typeface="Courier New" panose="02070309020205020404" pitchFamily="49" charset="0"/>
              </a:rPr>
              <a:t>Serialization.ipynb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365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de-DE" sz="3600" b="1" dirty="0" err="1"/>
              <a:t>Serialize</a:t>
            </a:r>
            <a:r>
              <a:rPr lang="de-DE" sz="3600" b="1" dirty="0"/>
              <a:t> </a:t>
            </a:r>
            <a:r>
              <a:rPr lang="de-DE" sz="3600" b="1" dirty="0" err="1"/>
              <a:t>the</a:t>
            </a:r>
            <a:r>
              <a:rPr lang="de-DE" sz="3600" b="1" dirty="0"/>
              <a:t> Walker</a:t>
            </a:r>
            <a:endParaRPr lang="en-CH" sz="3600"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7" name="Rectangle 6">
            <a:extLst>
              <a:ext uri="{FF2B5EF4-FFF2-40B4-BE49-F238E27FC236}">
                <a16:creationId xmlns:a16="http://schemas.microsoft.com/office/drawing/2014/main" id="{20B23840-7807-923B-DD9B-E33843BF977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5C9F6D-784A-D460-6559-67CFCFA29AE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9" name="TextBox 8">
            <a:extLst>
              <a:ext uri="{FF2B5EF4-FFF2-40B4-BE49-F238E27FC236}">
                <a16:creationId xmlns:a16="http://schemas.microsoft.com/office/drawing/2014/main" id="{0B51DAAC-B053-C29A-C3BC-971EC2B7B14F}"/>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serialize/</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4E85B12C-CE44-C5A3-2279-D1226D30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39568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context-map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a:t>
            </a:r>
            <a:r>
              <a:rPr lang="en-CH" sz="2000"/>
              <a:t>is still somewhoat difficult </a:t>
            </a:r>
            <a:r>
              <a:rPr lang="en-CH" sz="2000" dirty="0"/>
              <a:t>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10" name="Picture 9">
            <a:extLst>
              <a:ext uri="{FF2B5EF4-FFF2-40B4-BE49-F238E27FC236}">
                <a16:creationId xmlns:a16="http://schemas.microsoft.com/office/drawing/2014/main" id="{D21B2068-B46F-6369-C3BA-E312B8D9F32B}"/>
              </a:ext>
            </a:extLst>
          </p:cNvPr>
          <p:cNvPicPr>
            <a:picLocks noChangeAspect="1"/>
          </p:cNvPicPr>
          <p:nvPr/>
        </p:nvPicPr>
        <p:blipFill>
          <a:blip r:embed="rId2"/>
          <a:stretch>
            <a:fillRect/>
          </a:stretch>
        </p:blipFill>
        <p:spPr>
          <a:xfrm>
            <a:off x="399393" y="928251"/>
            <a:ext cx="5348264" cy="5250131"/>
          </a:xfrm>
          <a:prstGeom prst="rect">
            <a:avLst/>
          </a:prstGeom>
        </p:spPr>
      </p:pic>
      <p:pic>
        <p:nvPicPr>
          <p:cNvPr id="11" name="Picture 10">
            <a:extLst>
              <a:ext uri="{FF2B5EF4-FFF2-40B4-BE49-F238E27FC236}">
                <a16:creationId xmlns:a16="http://schemas.microsoft.com/office/drawing/2014/main" id="{82D13BBC-242C-B07B-6479-99143BCBDD40}"/>
              </a:ext>
            </a:extLst>
          </p:cNvPr>
          <p:cNvPicPr>
            <a:picLocks noChangeAspect="1"/>
          </p:cNvPicPr>
          <p:nvPr/>
        </p:nvPicPr>
        <p:blipFill>
          <a:blip r:embed="rId3"/>
          <a:stretch>
            <a:fillRect/>
          </a:stretch>
        </p:blipFill>
        <p:spPr>
          <a:xfrm>
            <a:off x="399393" y="6311449"/>
            <a:ext cx="6654550" cy="224512"/>
          </a:xfrm>
          <a:prstGeom prst="rect">
            <a:avLst/>
          </a:prstGeom>
          <a:ln w="38100">
            <a:solidFill>
              <a:schemeClr val="accent2"/>
            </a:solidFill>
          </a:ln>
        </p:spPr>
      </p:pic>
    </p:spTree>
    <p:extLst>
      <p:ext uri="{BB962C8B-B14F-4D97-AF65-F5344CB8AC3E}">
        <p14:creationId xmlns:p14="http://schemas.microsoft.com/office/powerpoint/2010/main" val="283994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de-DE" dirty="0"/>
              <a:t>Breaking out</a:t>
            </a:r>
            <a:r>
              <a:rPr lang="en-CH"/>
              <a:t> </a:t>
            </a:r>
            <a:r>
              <a:rPr lang="en-CH" dirty="0"/>
              <a:t>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276999"/>
          </a:xfrm>
          <a:prstGeom prst="rect">
            <a:avLst/>
          </a:prstGeom>
          <a:noFill/>
        </p:spPr>
        <p:txBody>
          <a:bodyPr wrap="square">
            <a:spAutoFit/>
          </a:bodyPr>
          <a:lstStyle/>
          <a:p>
            <a:pPr algn="ctr"/>
            <a:r>
              <a:rPr lang="en-GB" sz="1200" dirty="0">
                <a:latin typeface="Courier New" panose="02070309020205020404" pitchFamily="49" charset="0"/>
                <a:cs typeface="Courier New" panose="02070309020205020404" pitchFamily="49" charset="0"/>
              </a:rPr>
              <a:t>walker/Step 4 break out the context map…/</a:t>
            </a:r>
            <a:endParaRPr lang="en-DE"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39321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B81211-8AB2-FBCC-1300-7166EF4CC55A}"/>
              </a:ext>
            </a:extLst>
          </p:cNvPr>
          <p:cNvPicPr>
            <a:picLocks noChangeAspect="1"/>
          </p:cNvPicPr>
          <p:nvPr/>
        </p:nvPicPr>
        <p:blipFill>
          <a:blip r:embed="rId2"/>
          <a:stretch>
            <a:fillRect/>
          </a:stretch>
        </p:blipFill>
        <p:spPr>
          <a:xfrm>
            <a:off x="455169" y="1579534"/>
            <a:ext cx="6247344" cy="3079552"/>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0A1B1A-9E67-8F70-6BF5-0CF14642EEBE}"/>
              </a:ext>
            </a:extLst>
          </p:cNvPr>
          <p:cNvPicPr>
            <a:picLocks noChangeAspect="1"/>
          </p:cNvPicPr>
          <p:nvPr/>
        </p:nvPicPr>
        <p:blipFill>
          <a:blip r:embed="rId3"/>
          <a:stretch>
            <a:fillRect/>
          </a:stretch>
        </p:blipFill>
        <p:spPr>
          <a:xfrm>
            <a:off x="455169" y="4920182"/>
            <a:ext cx="3910002" cy="950094"/>
          </a:xfrm>
          <a:prstGeom prst="rect">
            <a:avLst/>
          </a:prstGeom>
          <a:ln w="38100">
            <a:solidFill>
              <a:schemeClr val="accent2"/>
            </a:solidFill>
          </a:ln>
        </p:spPr>
      </p:pic>
      <p:pic>
        <p:nvPicPr>
          <p:cNvPr id="11" name="Picture 10">
            <a:extLst>
              <a:ext uri="{FF2B5EF4-FFF2-40B4-BE49-F238E27FC236}">
                <a16:creationId xmlns:a16="http://schemas.microsoft.com/office/drawing/2014/main" id="{9CE1C50C-AA1A-36F5-9A0A-B11AA3A00755}"/>
              </a:ext>
            </a:extLst>
          </p:cNvPr>
          <p:cNvPicPr>
            <a:picLocks noChangeAspect="1"/>
          </p:cNvPicPr>
          <p:nvPr/>
        </p:nvPicPr>
        <p:blipFill>
          <a:blip r:embed="rId4"/>
          <a:stretch>
            <a:fillRect/>
          </a:stretch>
        </p:blipFill>
        <p:spPr>
          <a:xfrm>
            <a:off x="7056831" y="1390353"/>
            <a:ext cx="4479136" cy="450326"/>
          </a:xfrm>
          <a:prstGeom prst="rect">
            <a:avLst/>
          </a:prstGeom>
        </p:spPr>
      </p:pic>
      <p:pic>
        <p:nvPicPr>
          <p:cNvPr id="12" name="Picture 11">
            <a:extLst>
              <a:ext uri="{FF2B5EF4-FFF2-40B4-BE49-F238E27FC236}">
                <a16:creationId xmlns:a16="http://schemas.microsoft.com/office/drawing/2014/main" id="{3A601CAD-3EE5-761E-B7AB-9FD331CA46EB}"/>
              </a:ext>
            </a:extLst>
          </p:cNvPr>
          <p:cNvPicPr>
            <a:picLocks noChangeAspect="1"/>
          </p:cNvPicPr>
          <p:nvPr/>
        </p:nvPicPr>
        <p:blipFill>
          <a:blip r:embed="rId5"/>
          <a:stretch>
            <a:fillRect/>
          </a:stretch>
        </p:blipFill>
        <p:spPr>
          <a:xfrm>
            <a:off x="7056831" y="2028353"/>
            <a:ext cx="4479137" cy="1481945"/>
          </a:xfrm>
          <a:prstGeom prst="rect">
            <a:avLst/>
          </a:prstGeom>
        </p:spPr>
      </p:pic>
      <p:pic>
        <p:nvPicPr>
          <p:cNvPr id="15" name="Picture 14">
            <a:extLst>
              <a:ext uri="{FF2B5EF4-FFF2-40B4-BE49-F238E27FC236}">
                <a16:creationId xmlns:a16="http://schemas.microsoft.com/office/drawing/2014/main" id="{6E69787A-33A3-E8CA-3935-2A0797E525E9}"/>
              </a:ext>
            </a:extLst>
          </p:cNvPr>
          <p:cNvPicPr>
            <a:picLocks noChangeAspect="1"/>
          </p:cNvPicPr>
          <p:nvPr/>
        </p:nvPicPr>
        <p:blipFill>
          <a:blip r:embed="rId6"/>
          <a:stretch>
            <a:fillRect/>
          </a:stretch>
        </p:blipFill>
        <p:spPr>
          <a:xfrm>
            <a:off x="7085067" y="3695997"/>
            <a:ext cx="4450900" cy="2291146"/>
          </a:xfrm>
          <a:prstGeom prst="rect">
            <a:avLst/>
          </a:prstGeom>
        </p:spPr>
      </p:pic>
    </p:spTree>
    <p:extLst>
      <p:ext uri="{BB962C8B-B14F-4D97-AF65-F5344CB8AC3E}">
        <p14:creationId xmlns:p14="http://schemas.microsoft.com/office/powerpoint/2010/main" val="420102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EB81-69E2-39F5-D443-729AE97C27FD}"/>
              </a:ext>
            </a:extLst>
          </p:cNvPr>
          <p:cNvPicPr>
            <a:picLocks noChangeAspect="1"/>
          </p:cNvPicPr>
          <p:nvPr/>
        </p:nvPicPr>
        <p:blipFill rotWithShape="1">
          <a:blip r:embed="rId2"/>
          <a:srcRect t="48986"/>
          <a:stretch/>
        </p:blipFill>
        <p:spPr>
          <a:xfrm>
            <a:off x="440862" y="1343825"/>
            <a:ext cx="6247344" cy="1571005"/>
          </a:xfrm>
          <a:prstGeom prst="rect">
            <a:avLst/>
          </a:prstGeom>
        </p:spPr>
      </p:pic>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en-US" sz="2800" dirty="0"/>
              <a:t>But wait, now we are passing a function, as if it were a variable! </a:t>
            </a:r>
          </a:p>
          <a:p>
            <a:pPr marL="285750" indent="-285750">
              <a:buFont typeface="Arial" panose="020B0604020202020204" pitchFamily="34" charset="0"/>
              <a:buChar char="•"/>
            </a:pPr>
            <a:r>
              <a:rPr lang="en-US" sz="2800" dirty="0"/>
              <a:t>Functions, Classes, Class Instances, Variables etc. are all treated the same way, until used in some way (</a:t>
            </a:r>
            <a:r>
              <a:rPr lang="en-US" sz="2800" b="1" dirty="0"/>
              <a:t>duck typing)</a:t>
            </a:r>
            <a:endParaRPr lang="en-US"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6717029" y="1439260"/>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flipV="1">
            <a:off x="6717029" y="1624330"/>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645351" y="1662347"/>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3"/>
          <a:stretch>
            <a:fillRect/>
          </a:stretch>
        </p:blipFill>
        <p:spPr>
          <a:xfrm>
            <a:off x="8351520" y="2618980"/>
            <a:ext cx="3620588" cy="3620588"/>
          </a:xfrm>
          <a:prstGeom prst="rect">
            <a:avLst/>
          </a:prstGeom>
        </p:spPr>
      </p:pic>
      <p:pic>
        <p:nvPicPr>
          <p:cNvPr id="5" name="Picture 4">
            <a:extLst>
              <a:ext uri="{FF2B5EF4-FFF2-40B4-BE49-F238E27FC236}">
                <a16:creationId xmlns:a16="http://schemas.microsoft.com/office/drawing/2014/main" id="{669A0CA0-B981-7EC3-D32E-BC510AC5F278}"/>
              </a:ext>
            </a:extLst>
          </p:cNvPr>
          <p:cNvPicPr>
            <a:picLocks noChangeAspect="1"/>
          </p:cNvPicPr>
          <p:nvPr/>
        </p:nvPicPr>
        <p:blipFill rotWithShape="1">
          <a:blip r:embed="rId4"/>
          <a:srcRect t="-47" b="60047"/>
          <a:stretch/>
        </p:blipFill>
        <p:spPr>
          <a:xfrm>
            <a:off x="7512462" y="1308520"/>
            <a:ext cx="4440153" cy="180000"/>
          </a:xfrm>
          <a:prstGeom prst="rect">
            <a:avLst/>
          </a:prstGeom>
        </p:spPr>
      </p:pic>
      <p:pic>
        <p:nvPicPr>
          <p:cNvPr id="8" name="Picture 7">
            <a:extLst>
              <a:ext uri="{FF2B5EF4-FFF2-40B4-BE49-F238E27FC236}">
                <a16:creationId xmlns:a16="http://schemas.microsoft.com/office/drawing/2014/main" id="{DA9BF88D-B2C7-4043-893E-F7EB3F263E72}"/>
              </a:ext>
            </a:extLst>
          </p:cNvPr>
          <p:cNvPicPr>
            <a:picLocks noChangeAspect="1"/>
          </p:cNvPicPr>
          <p:nvPr/>
        </p:nvPicPr>
        <p:blipFill rotWithShape="1">
          <a:blip r:embed="rId5"/>
          <a:srcRect b="87854"/>
          <a:stretch/>
        </p:blipFill>
        <p:spPr>
          <a:xfrm>
            <a:off x="7492971" y="1608354"/>
            <a:ext cx="4479137" cy="180000"/>
          </a:xfrm>
          <a:prstGeom prst="rect">
            <a:avLst/>
          </a:prstGeom>
        </p:spPr>
      </p:pic>
      <p:pic>
        <p:nvPicPr>
          <p:cNvPr id="10" name="Picture 9">
            <a:extLst>
              <a:ext uri="{FF2B5EF4-FFF2-40B4-BE49-F238E27FC236}">
                <a16:creationId xmlns:a16="http://schemas.microsoft.com/office/drawing/2014/main" id="{0FF45C3F-85C0-8A9F-66D9-9D4678387BDB}"/>
              </a:ext>
            </a:extLst>
          </p:cNvPr>
          <p:cNvPicPr>
            <a:picLocks noChangeAspect="1"/>
          </p:cNvPicPr>
          <p:nvPr/>
        </p:nvPicPr>
        <p:blipFill rotWithShape="1">
          <a:blip r:embed="rId6"/>
          <a:srcRect b="91829"/>
          <a:stretch/>
        </p:blipFill>
        <p:spPr>
          <a:xfrm>
            <a:off x="7506034" y="1885970"/>
            <a:ext cx="4450900" cy="187200"/>
          </a:xfrm>
          <a:prstGeom prst="rect">
            <a:avLst/>
          </a:prstGeom>
        </p:spPr>
      </p:pic>
    </p:spTree>
    <p:extLst>
      <p:ext uri="{BB962C8B-B14F-4D97-AF65-F5344CB8AC3E}">
        <p14:creationId xmlns:p14="http://schemas.microsoft.com/office/powerpoint/2010/main" val="1401260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58748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66836</TotalTime>
  <Words>3099</Words>
  <Application>Microsoft Macintosh PowerPoint</Application>
  <PresentationFormat>Widescreen</PresentationFormat>
  <Paragraphs>378</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The walker Functions</vt:lpstr>
      <vt:lpstr>Hands-on Turn the walker code into a class </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Live Coding factory methods</vt:lpstr>
      <vt:lpstr>Persistence and serialization: Saving grouped data</vt:lpstr>
      <vt:lpstr>Serialization live coding</vt:lpstr>
      <vt:lpstr>Hands On:  Serialize the Walker</vt:lpstr>
      <vt:lpstr>Recap: Class structure</vt:lpstr>
      <vt:lpstr>Factory methods take us only this far... </vt:lpstr>
      <vt:lpstr>Breaking out live coding</vt:lpstr>
      <vt:lpstr>Break out the part that varies independently!</vt:lpstr>
      <vt:lpstr>Break out the part that varies!</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Thank you!</vt:lpstr>
      <vt:lpstr>PowerPoint Presentation</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524</cp:revision>
  <cp:lastPrinted>2019-09-03T16:05:03Z</cp:lastPrinted>
  <dcterms:created xsi:type="dcterms:W3CDTF">2018-07-24T12:49:38Z</dcterms:created>
  <dcterms:modified xsi:type="dcterms:W3CDTF">2022-09-07T08:11:08Z</dcterms:modified>
</cp:coreProperties>
</file>